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udio/unknown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5" r:id="rId7"/>
    <p:sldMasterId id="2147483656" r:id="rId8"/>
    <p:sldMasterId id="2147483657" r:id="rId9"/>
    <p:sldMasterId id="2147483658" r:id="rId10"/>
    <p:sldMasterId id="2147483659" r:id="rId11"/>
  </p:sldMasterIdLst>
  <p:notesMasterIdLst>
    <p:notesMasterId r:id="rId35"/>
  </p:notesMasterIdLst>
  <p:handoutMasterIdLst>
    <p:handoutMasterId r:id="rId36"/>
  </p:handoutMasterIdLst>
  <p:sldIdLst>
    <p:sldId id="317" r:id="rId12"/>
    <p:sldId id="315" r:id="rId13"/>
    <p:sldId id="323" r:id="rId14"/>
    <p:sldId id="324" r:id="rId15"/>
    <p:sldId id="325" r:id="rId16"/>
    <p:sldId id="326" r:id="rId17"/>
    <p:sldId id="327" r:id="rId18"/>
    <p:sldId id="328" r:id="rId19"/>
    <p:sldId id="329" r:id="rId20"/>
    <p:sldId id="330" r:id="rId21"/>
    <p:sldId id="331" r:id="rId22"/>
    <p:sldId id="332" r:id="rId23"/>
    <p:sldId id="333" r:id="rId24"/>
    <p:sldId id="334" r:id="rId25"/>
    <p:sldId id="336" r:id="rId26"/>
    <p:sldId id="337" r:id="rId27"/>
    <p:sldId id="342" r:id="rId28"/>
    <p:sldId id="321" r:id="rId29"/>
    <p:sldId id="319" r:id="rId30"/>
    <p:sldId id="344" r:id="rId31"/>
    <p:sldId id="343" r:id="rId32"/>
    <p:sldId id="345" r:id="rId33"/>
    <p:sldId id="320" r:id="rId34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87"/>
    <p:restoredTop sz="94671"/>
  </p:normalViewPr>
  <p:slideViewPr>
    <p:cSldViewPr>
      <p:cViewPr varScale="1">
        <p:scale>
          <a:sx n="104" d="100"/>
          <a:sy n="104" d="100"/>
        </p:scale>
        <p:origin x="1472" y="200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9.xml"/><Relationship Id="rId21" Type="http://schemas.openxmlformats.org/officeDocument/2006/relationships/slide" Target="slides/slide10.xml"/><Relationship Id="rId22" Type="http://schemas.openxmlformats.org/officeDocument/2006/relationships/slide" Target="slides/slide11.xml"/><Relationship Id="rId23" Type="http://schemas.openxmlformats.org/officeDocument/2006/relationships/slide" Target="slides/slide12.xml"/><Relationship Id="rId24" Type="http://schemas.openxmlformats.org/officeDocument/2006/relationships/slide" Target="slides/slide13.xml"/><Relationship Id="rId25" Type="http://schemas.openxmlformats.org/officeDocument/2006/relationships/slide" Target="slides/slide14.xml"/><Relationship Id="rId26" Type="http://schemas.openxmlformats.org/officeDocument/2006/relationships/slide" Target="slides/slide15.xml"/><Relationship Id="rId27" Type="http://schemas.openxmlformats.org/officeDocument/2006/relationships/slide" Target="slides/slide16.xml"/><Relationship Id="rId28" Type="http://schemas.openxmlformats.org/officeDocument/2006/relationships/slide" Target="slides/slide17.xml"/><Relationship Id="rId2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19.xml"/><Relationship Id="rId31" Type="http://schemas.openxmlformats.org/officeDocument/2006/relationships/slide" Target="slides/slide20.xml"/><Relationship Id="rId32" Type="http://schemas.openxmlformats.org/officeDocument/2006/relationships/slide" Target="slides/slide21.xml"/><Relationship Id="rId9" Type="http://schemas.openxmlformats.org/officeDocument/2006/relationships/slideMaster" Target="slideMasters/slideMaster9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33" Type="http://schemas.openxmlformats.org/officeDocument/2006/relationships/slide" Target="slides/slide22.xml"/><Relationship Id="rId34" Type="http://schemas.openxmlformats.org/officeDocument/2006/relationships/slide" Target="slides/slide2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7CEF7710-6AA6-3945-A547-A684C600C745}" type="datetimeFigureOut">
              <a:rPr lang="en-US" altLang="x-none"/>
              <a:pPr>
                <a:defRPr/>
              </a:pPr>
              <a:t>11/15/18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FE5A0960-8B28-7240-9E46-CC59FC25DB9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audio1.bin>
</file>

<file path=ppt/media/image1.png>
</file>

<file path=ppt/media/image2.jpe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 smtClean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2CE538B8-8983-6947-9915-791BCE44E70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</a:pPr>
            <a:fld id="{3432CBAF-52A4-D347-BB77-122443E2BD6D}" type="slidenum">
              <a:rPr lang="en-US" altLang="x-none">
                <a:latin typeface="Arial" charset="0"/>
              </a:rPr>
              <a:pPr>
                <a:spcBef>
                  <a:spcPct val="0"/>
                </a:spcBef>
              </a:pPr>
              <a:t>1</a:t>
            </a:fld>
            <a:endParaRPr lang="en-US" altLang="x-none">
              <a:latin typeface="Arial" charset="0"/>
            </a:endParaRPr>
          </a:p>
        </p:txBody>
      </p:sp>
      <p:sp>
        <p:nvSpPr>
          <p:cNvPr id="16387" name="Text Box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2757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2CC7E257-86B5-3449-9EB7-F23FC2BEFDB0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4632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2CC7E257-86B5-3449-9EB7-F23FC2BEFDB0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23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289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2CC7E257-86B5-3449-9EB7-F23FC2BEFDB0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210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17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C4E4C1-AC8F-D74E-8D15-CAC414F5A92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064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2CC7E257-86B5-3449-9EB7-F23FC2BEFDB0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18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94873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2CC7E257-86B5-3449-9EB7-F23FC2BEFDB0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19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9217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2CC7E257-86B5-3449-9EB7-F23FC2BEFDB0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20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1297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2CC7E257-86B5-3449-9EB7-F23FC2BEFDB0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21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785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B31B35-7467-5D45-955E-9DBD1DB316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17817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FEDD39-55C1-2F4A-8F50-5D281F22103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418566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71EE4A-C3B1-9542-965B-DABA86DBA91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0302779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74D48F-16E4-9246-A32E-6E2BEC289A8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96066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102AB0-C721-D346-9640-BEC2EB969A5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4805907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1529E5-23BB-E14A-9382-314385B008A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4771323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24F949-99E6-CB4B-9078-92CD615C879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0287225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6741E0-AA98-1043-9468-FB8F23C6D38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748504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13E08F-55B2-F446-B643-C092D36F557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9833926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C0D2D4-C29B-5540-8B60-BCFB9A48BF5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64202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BB5872-5B53-9F46-B5CB-CEB452CF60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243645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147834-84B2-6946-AE72-9411FF42C01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14068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194735-DBD7-CF44-BB93-9E763E6F6D1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8270231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5C5290-FBAC-A14A-9C80-1BD5D8E8A2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36325896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6FF784-9048-134C-AF48-2C4D1A47E0F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2016321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28A5AC-6215-724E-ABAF-F64253E7977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78586183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70A090-31F3-7044-8CA3-49F826D0333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9202406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317D70-D843-9E42-8E9A-5149E02CEE5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6419505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16B9C-62FD-C347-9C37-47F3F3974FC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955340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145333-7E6D-8941-941D-D2800908B96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7967451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4DDC7A-A32A-AD4E-A73C-0C9F188C54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90978176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B66D3A-AA97-E040-A854-5E0BBA7613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2612470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465972-6295-DE49-AA2C-027364E8C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890840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0CCDF4-B500-E840-BA5B-EF796BC004C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7684124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FC4B58-11F7-5D41-B8FD-C0FC9DE1944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7594659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404DAC-A311-A446-A013-78041F1855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25863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A1ADA4-BF08-BA4E-87E6-D1600630E04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311549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E206AC-7764-0B46-AE5F-D96165DEF8B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244841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61A26F-0342-4B43-B362-2C06C6D672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07530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874B7E-233A-764C-894B-D1C49BBE9E8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788975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1F4148-4BD8-D843-B0E6-D9EFC283153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259853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CDC774-0BBB-8D46-BEF8-03EC4D0CB04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942097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A2D23B-03AB-714C-AD11-16B47A03835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17308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1E7C47-0AAF-AE4B-A2ED-C0ABB76A45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024985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3FF073-75FF-F448-9838-03A53BDD09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76271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F4A88C-427B-5F4F-A9D1-EC72F29D518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922895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B93361-0A8A-434B-8BE8-24B7DBC381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74157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8A8114-4176-FA4C-99EB-0A04813CD45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65449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7CE43E-BACD-734A-9B0D-46E2401D626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407122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826F9F-A6A9-6341-81CB-9BC69DA8776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673931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F2C520-318F-C24C-83BA-04A3AA900B4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776612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F7D4F9-59D9-6E4C-A3EE-1E23C1C477E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389560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FA09E8-9C80-DC49-8FAA-38C2F7B39F1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4170805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4E5D9B-772C-0143-B605-F7BD06C3820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2835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9E26D6-EB3D-D246-AB79-9177129556B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2012920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E8644E-FDE2-B447-A2E6-23FABE582FC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206636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41413C-9368-BD4B-AA6E-E9074FF2DAB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76876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02A6C4-EEB5-9B48-8D51-0A1344DE885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3786347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09CA17-C3A6-5440-972E-21EB995459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9738625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B2C718-5BDD-AB4E-A852-3C4B12C51AD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7423954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AB2E1E-B702-EE4F-BC76-2215C7E17E0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41357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60A295-8E28-7E41-A887-CB4AE9C9505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779971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F32205-8BF4-A84D-98B0-A24FDDE31BB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90460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276932-7742-8547-9DD9-4779F2A701A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9316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E2EFFE-8EBC-7345-88F7-9343DE01C08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33518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5EAA20-E59D-8348-81E4-40C352A3DD7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4467468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5F2E21-9C30-1847-9427-C98276C4451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0402685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AF620-7394-F646-8C92-85DD8C0A630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2057467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E5AE06-0842-1647-9ECA-DCFC1D4D5AB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701214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D130FD-2F85-AE45-963D-914F9CC77FE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17572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2A9310-1AB3-644A-9845-A625BE320A4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4292813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170AF8-A2AD-7246-B4B4-05BB5B6477C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3657468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0F7AB9-C091-B44D-949F-B874D17258B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308193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A54731-BE54-CD43-B541-C1941CF6162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6468515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3560DC-D294-6C44-B554-D55409DA20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958605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023CA2-1067-8444-9C8A-CB5FA9DC42F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8544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4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E67A64-9C7C-6040-9A20-2423CCC1EA4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57482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DA9795-B64C-2B4E-ADFD-976007CFEE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9748542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C81242-6900-6C4A-85E0-7ADB59EADBD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6821471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EAD892-6C64-1E41-AC14-4892680669F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1432062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A17BDA-7F50-3149-80C6-4A516013F70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7000175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EBDE18-3460-344B-B7D2-41E8CC50DA6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8302265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2B27D4-E8A7-BA40-B032-29D03852A7B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6168617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BDFA10-447C-B944-A916-8BA6C9FB08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0604636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A75D14-AF26-474C-BC7F-D74243F2C7F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64845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96F9B0-137B-1740-B67E-9AD63577355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0366779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19ECF7-B7F1-3C4F-AD3F-83D1131914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31814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4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12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9CA8D8-2DFF-D845-BCDE-73A46E3544F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6740516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4604C9-F200-1543-BEBE-E726D5AD8E2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3043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7C6E19-D9BF-AF42-B992-D12BB0F506A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043077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BDA1CA-4CFD-4A48-AAB0-36EF18476C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472126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2E4764-B39D-9442-AD76-93B0FA3C89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9960024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AD8E94-094F-B547-A516-8DA8AAFD5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0831677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677A13-F722-9743-BCB9-6ECCEC0BF8F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7819891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2E60A5-DC3F-9348-A9EA-FBF7946DFCF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38819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AC6F1C-ED76-B04C-A50D-80ADEBABB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471835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108F0E-3733-F043-A9EA-8917706AA7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9256542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5219B5-8212-644D-B689-164286DD82E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07461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FDB997-94EF-2143-9431-2BC21B68BB7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922388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91EBAF-CCD0-E84A-BD6E-E4DDCD6B073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2717730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A5FEFD-72CD-B84B-B91A-9AD410F7A73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4087186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DB5C52-EA53-6640-8B15-A67943BA30D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1135900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00C7D5-D4EB-D34B-A893-45951244871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606064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0293AF-9348-4744-8CFA-8B6BE74FA37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7317973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E1DF86-61C7-CF4B-A8B2-252A2673EC2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635059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121A9B-6A8B-9B4D-8CE1-4AE6C4FFC64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3442089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219120-DA86-3241-AB9C-7E051549C6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6890746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9E5281-303B-2C49-AF9C-A8E156FACEF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028021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A2FC42-29B6-2A47-B61D-BEEDAC3DB0F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78813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52F980-D4F5-FE4C-A888-E2BC3B4CD0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6461712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230806-2808-0049-86CD-AC05FE0DBC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8982954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123893-43FE-2F4C-8C8F-721B0C1A3F6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234489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6FEE4F-85E0-B040-81F1-08BCF02B4B3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6427423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48E7D9-485B-474D-BBD8-58E01963DDD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6928249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E6D60B-ADEF-8949-9429-5A35DB760C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7090806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2E556C-BEEA-4448-A0EE-B043752562F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823025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DA3A98-BD34-FC49-8251-D2E2565FA7C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9525518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1100D5-E5B6-7743-ACD1-87101604D99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9538777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95394B-3724-EE47-870F-1A512F12144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7632745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E373C7-5D60-3C4C-BBE3-D77D300B2BF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72313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FE8714-6B3E-2041-9375-5F71BAB4A60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7780899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63D2F8-3817-334D-8E62-842C1B63DE9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7366773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BF5736-CA42-4148-B548-98571D792BF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9279693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B665AD-DEB3-0A44-9368-FF81024E5F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5437626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130045-1324-2442-A06B-8B46FE42BE3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5147977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AA9803-4A0D-C04A-9C92-DB7DC4BABD4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700485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0C7166-FC8E-D44F-A784-BEBFD953018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2400152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8E1E15-E073-A74C-AD68-D05EA2FC657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291617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2D2ADA-8A89-5F41-ADD3-E6C24FAF5F7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65142064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352121-A52E-1F4A-9522-435CE6DC75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219456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30FDFF-0E91-DE42-B4A8-4B8841DEE3D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1768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6" Type="http://schemas.openxmlformats.org/officeDocument/2006/relationships/image" Target="../media/image4.png"/><Relationship Id="rId17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ftr"/>
          </p:nvPr>
        </p:nvSpPr>
        <p:spPr bwMode="auto">
          <a:xfrm>
            <a:off x="2438400" y="6264275"/>
            <a:ext cx="3581400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grpSp>
        <p:nvGrpSpPr>
          <p:cNvPr id="102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33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029" name="Picture 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275DC4B7-6F04-2D4F-BA98-4E1E37738C4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783" r:id="rId1"/>
    <p:sldLayoutId id="2147485784" r:id="rId2"/>
    <p:sldLayoutId id="2147485785" r:id="rId3"/>
    <p:sldLayoutId id="2147485786" r:id="rId4"/>
    <p:sldLayoutId id="2147485787" r:id="rId5"/>
    <p:sldLayoutId id="2147485788" r:id="rId6"/>
    <p:sldLayoutId id="2147485789" r:id="rId7"/>
    <p:sldLayoutId id="2147485790" r:id="rId8"/>
    <p:sldLayoutId id="2147485791" r:id="rId9"/>
    <p:sldLayoutId id="2147485792" r:id="rId10"/>
    <p:sldLayoutId id="214748579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0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239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239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390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2390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390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3910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1272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1273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6FA0E37-E4B4-C24A-B14D-5A17DABA068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761" r:id="rId1"/>
    <p:sldLayoutId id="2147485762" r:id="rId2"/>
    <p:sldLayoutId id="2147485763" r:id="rId3"/>
    <p:sldLayoutId id="2147485764" r:id="rId4"/>
    <p:sldLayoutId id="2147485765" r:id="rId5"/>
    <p:sldLayoutId id="2147485766" r:id="rId6"/>
    <p:sldLayoutId id="2147485767" r:id="rId7"/>
    <p:sldLayoutId id="2147485768" r:id="rId8"/>
    <p:sldLayoutId id="2147485769" r:id="rId9"/>
    <p:sldLayoutId id="2147485770" r:id="rId10"/>
    <p:sldLayoutId id="2147485771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19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6201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6202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619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619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619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8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2296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2297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A33E51D5-A60A-5146-8DB6-AEB5CF80F7E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772" r:id="rId1"/>
    <p:sldLayoutId id="2147485773" r:id="rId2"/>
    <p:sldLayoutId id="2147485774" r:id="rId3"/>
    <p:sldLayoutId id="2147485775" r:id="rId4"/>
    <p:sldLayoutId id="2147485776" r:id="rId5"/>
    <p:sldLayoutId id="2147485777" r:id="rId6"/>
    <p:sldLayoutId id="2147485778" r:id="rId7"/>
    <p:sldLayoutId id="2147485779" r:id="rId8"/>
    <p:sldLayoutId id="2147485780" r:id="rId9"/>
    <p:sldLayoutId id="2147485781" r:id="rId10"/>
    <p:sldLayoutId id="2147485782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44E9C458-EA69-B744-90F1-114ABA45992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662" r:id="rId1"/>
    <p:sldLayoutId id="2147485663" r:id="rId2"/>
    <p:sldLayoutId id="2147485664" r:id="rId3"/>
    <p:sldLayoutId id="2147485665" r:id="rId4"/>
    <p:sldLayoutId id="2147485666" r:id="rId5"/>
    <p:sldLayoutId id="2147485667" r:id="rId6"/>
    <p:sldLayoutId id="2147485668" r:id="rId7"/>
    <p:sldLayoutId id="2147485669" r:id="rId8"/>
    <p:sldLayoutId id="2147485670" r:id="rId9"/>
    <p:sldLayoutId id="2147485671" r:id="rId10"/>
    <p:sldLayoutId id="2147485672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7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7" name="Picture 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8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1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2" name="Picture 11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4" name="Rectangle 12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9221AA9-7BFB-0140-B170-B4C7E6BA0E3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673" r:id="rId1"/>
    <p:sldLayoutId id="2147485674" r:id="rId2"/>
    <p:sldLayoutId id="2147485675" r:id="rId3"/>
    <p:sldLayoutId id="2147485676" r:id="rId4"/>
    <p:sldLayoutId id="2147485677" r:id="rId5"/>
    <p:sldLayoutId id="2147485678" r:id="rId6"/>
    <p:sldLayoutId id="2147485679" r:id="rId7"/>
    <p:sldLayoutId id="2147485680" r:id="rId8"/>
    <p:sldLayoutId id="2147485681" r:id="rId9"/>
    <p:sldLayoutId id="2147485682" r:id="rId10"/>
    <p:sldLayoutId id="214748568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9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7896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37897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789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3789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3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64275"/>
            <a:ext cx="15986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87B8A782-073C-6646-AF39-F6DE29C5C8A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684" r:id="rId1"/>
    <p:sldLayoutId id="2147485685" r:id="rId2"/>
    <p:sldLayoutId id="2147485686" r:id="rId3"/>
    <p:sldLayoutId id="2147485687" r:id="rId4"/>
    <p:sldLayoutId id="2147485688" r:id="rId5"/>
    <p:sldLayoutId id="2147485689" r:id="rId6"/>
    <p:sldLayoutId id="2147485690" r:id="rId7"/>
    <p:sldLayoutId id="2147485691" r:id="rId8"/>
    <p:sldLayoutId id="2147485692" r:id="rId9"/>
    <p:sldLayoutId id="2147485693" r:id="rId10"/>
    <p:sldLayoutId id="2147485694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0184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0185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017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5018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096000" y="6264275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26BC80E8-5C84-E843-BE26-37D701F4637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695" r:id="rId1"/>
    <p:sldLayoutId id="2147485696" r:id="rId2"/>
    <p:sldLayoutId id="2147485697" r:id="rId3"/>
    <p:sldLayoutId id="2147485698" r:id="rId4"/>
    <p:sldLayoutId id="2147485699" r:id="rId5"/>
    <p:sldLayoutId id="2147485700" r:id="rId6"/>
    <p:sldLayoutId id="2147485701" r:id="rId7"/>
    <p:sldLayoutId id="2147485702" r:id="rId8"/>
    <p:sldLayoutId id="2147485703" r:id="rId9"/>
    <p:sldLayoutId id="2147485704" r:id="rId10"/>
    <p:sldLayoutId id="2147485705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2472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2473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246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1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172200" y="6264275"/>
            <a:ext cx="19034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C6A472B8-831D-2941-9461-EB8AC4D4296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706" r:id="rId1"/>
    <p:sldLayoutId id="2147485707" r:id="rId2"/>
    <p:sldLayoutId id="2147485708" r:id="rId3"/>
    <p:sldLayoutId id="2147485709" r:id="rId4"/>
    <p:sldLayoutId id="2147485710" r:id="rId5"/>
    <p:sldLayoutId id="2147485711" r:id="rId6"/>
    <p:sldLayoutId id="2147485712" r:id="rId7"/>
    <p:sldLayoutId id="2147485713" r:id="rId8"/>
    <p:sldLayoutId id="2147485714" r:id="rId9"/>
    <p:sldLayoutId id="2147485715" r:id="rId10"/>
    <p:sldLayoutId id="2147485716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4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7048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87049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704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400800" y="6324600"/>
            <a:ext cx="16081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A2F3418E-7494-0849-9B15-A517C6E16E6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728" r:id="rId1"/>
    <p:sldLayoutId id="2147485729" r:id="rId2"/>
    <p:sldLayoutId id="2147485730" r:id="rId3"/>
    <p:sldLayoutId id="2147485731" r:id="rId4"/>
    <p:sldLayoutId id="2147485732" r:id="rId5"/>
    <p:sldLayoutId id="2147485733" r:id="rId6"/>
    <p:sldLayoutId id="2147485734" r:id="rId7"/>
    <p:sldLayoutId id="2147485735" r:id="rId8"/>
    <p:sldLayoutId id="2147485736" r:id="rId9"/>
    <p:sldLayoutId id="2147485737" r:id="rId10"/>
    <p:sldLayoutId id="214748573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3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9933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933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933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933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933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4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9225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305FD72-65F5-214F-8A19-1E8C8C075A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739" r:id="rId1"/>
    <p:sldLayoutId id="2147485740" r:id="rId2"/>
    <p:sldLayoutId id="2147485741" r:id="rId3"/>
    <p:sldLayoutId id="2147485742" r:id="rId4"/>
    <p:sldLayoutId id="2147485743" r:id="rId5"/>
    <p:sldLayoutId id="2147485744" r:id="rId6"/>
    <p:sldLayoutId id="2147485745" r:id="rId7"/>
    <p:sldLayoutId id="2147485746" r:id="rId8"/>
    <p:sldLayoutId id="2147485747" r:id="rId9"/>
    <p:sldLayoutId id="2147485748" r:id="rId10"/>
    <p:sldLayoutId id="214748574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1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11625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11626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161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162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162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2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0248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01BBD81-67B5-D148-831F-81C0CC8F80A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750" r:id="rId1"/>
    <p:sldLayoutId id="2147485751" r:id="rId2"/>
    <p:sldLayoutId id="2147485752" r:id="rId3"/>
    <p:sldLayoutId id="2147485753" r:id="rId4"/>
    <p:sldLayoutId id="2147485754" r:id="rId5"/>
    <p:sldLayoutId id="2147485755" r:id="rId6"/>
    <p:sldLayoutId id="2147485756" r:id="rId7"/>
    <p:sldLayoutId id="2147485757" r:id="rId8"/>
    <p:sldLayoutId id="2147485758" r:id="rId9"/>
    <p:sldLayoutId id="2147485759" r:id="rId10"/>
    <p:sldLayoutId id="2147485760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hyperlink" Target="https://msdn.microsoft.com/en-us/commandline/wsl/install_guid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hyperlink" Target="https://www.virtualbox.org/" TargetMode="External"/><Relationship Id="rId3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get-started/" TargetMode="External"/><Relationship Id="rId4" Type="http://schemas.openxmlformats.org/officeDocument/2006/relationships/hyperlink" Target="https://docs.microsoft.com/en-us/virtualization/windowscontainers/quick-start/quick-start-windows-10" TargetMode="External"/><Relationship Id="rId1" Type="http://schemas.openxmlformats.org/officeDocument/2006/relationships/slideLayout" Target="../slideLayouts/slideLayout24.xml"/><Relationship Id="rId2" Type="http://schemas.openxmlformats.org/officeDocument/2006/relationships/hyperlink" Target="https://hub.docker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cb/codebase" TargetMode="External"/><Relationship Id="rId4" Type="http://schemas.openxmlformats.org/officeDocument/2006/relationships/hyperlink" Target="https://github.com/uwescience/shablona" TargetMode="External"/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UWSEDS/codebase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cb/codebase" TargetMode="External"/><Relationship Id="rId4" Type="http://schemas.openxmlformats.org/officeDocument/2006/relationships/hyperlink" Target="https://github.com/uwescience/shablona" TargetMode="External"/><Relationship Id="rId5" Type="http://schemas.openxmlformats.org/officeDocument/2006/relationships/hyperlink" Target="https://github.com/BeckResearchLab/ECSOpenData" TargetMode="External"/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audio" Target="../media/audio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pendency_hell" TargetMode="External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conda.io/docs/using/envs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Engineering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b="1" i="1" dirty="0" smtClean="0">
                <a:solidFill>
                  <a:srgbClr val="FFFFFF"/>
                </a:solidFill>
                <a:latin typeface="Calibri" charset="0"/>
              </a:rPr>
              <a:t>Package Structure</a:t>
            </a:r>
            <a:endParaRPr lang="en-US" altLang="x-none" sz="3600" i="1" dirty="0">
              <a:solidFill>
                <a:srgbClr val="FFFFFF"/>
              </a:solidFill>
              <a:latin typeface="Calibri" charset="0"/>
            </a:endParaRPr>
          </a:p>
        </p:txBody>
      </p:sp>
      <p:pic>
        <p:nvPicPr>
          <p:cNvPr id="1536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DATA 515A</a:t>
            </a:r>
          </a:p>
        </p:txBody>
      </p:sp>
      <p:sp>
        <p:nvSpPr>
          <p:cNvPr id="15364" name="Text Box 2"/>
          <p:cNvSpPr txBox="1">
            <a:spLocks noChangeArrowheads="1"/>
          </p:cNvSpPr>
          <p:nvPr/>
        </p:nvSpPr>
        <p:spPr bwMode="auto">
          <a:xfrm>
            <a:off x="304800" y="2286000"/>
            <a:ext cx="85344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Joseph Hellerstein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1,3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</a:t>
            </a:r>
            <a:r>
              <a:rPr lang="en-US" altLang="x-none" sz="2800" dirty="0" err="1">
                <a:solidFill>
                  <a:srgbClr val="FFFFFF"/>
                </a:solidFill>
                <a:latin typeface="Calibri" charset="0"/>
              </a:rPr>
              <a:t>Bernease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 Herman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 </a:t>
            </a:r>
          </a:p>
          <a:p>
            <a:pPr algn="ctr" eaLnBrk="1" hangingPunct="1">
              <a:spcBef>
                <a:spcPts val="800"/>
              </a:spcBef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Colin Lockhard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3</a:t>
            </a:r>
          </a:p>
          <a:p>
            <a:pPr algn="ctr" eaLnBrk="1" hangingPunct="1">
              <a:spcBef>
                <a:spcPts val="800"/>
              </a:spcBef>
            </a:pPr>
            <a:r>
              <a:rPr lang="en-US" altLang="x-none" sz="24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4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800"/>
              </a:spcBef>
            </a:pPr>
            <a:r>
              <a:rPr lang="en-US" altLang="x-none" sz="24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4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800"/>
              </a:spcBef>
            </a:pPr>
            <a:r>
              <a:rPr lang="en-US" altLang="x-none" sz="24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400" dirty="0">
                <a:solidFill>
                  <a:srgbClr val="FFFFFF"/>
                </a:solidFill>
                <a:latin typeface="Calibri" charset="0"/>
              </a:rPr>
              <a:t>Computer Science Engineering</a:t>
            </a:r>
          </a:p>
          <a:p>
            <a:pPr algn="ctr" eaLnBrk="1" hangingPunct="1">
              <a:spcBef>
                <a:spcPts val="800"/>
              </a:spcBef>
            </a:pPr>
            <a:r>
              <a:rPr lang="en-US" altLang="x-none" sz="2400" dirty="0">
                <a:solidFill>
                  <a:srgbClr val="FFFFFF"/>
                </a:solidFill>
                <a:latin typeface="Calibri" charset="0"/>
              </a:rPr>
              <a:t>The University of Washington</a:t>
            </a:r>
          </a:p>
          <a:p>
            <a:pPr algn="ctr" eaLnBrk="1" hangingPunct="1">
              <a:spcBef>
                <a:spcPts val="800"/>
              </a:spcBef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Oct 9, 2018</a:t>
            </a:r>
          </a:p>
        </p:txBody>
      </p:sp>
    </p:spTree>
    <p:extLst>
      <p:ext uri="{BB962C8B-B14F-4D97-AF65-F5344CB8AC3E}">
        <p14:creationId xmlns:p14="http://schemas.microsoft.com/office/powerpoint/2010/main" val="134235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686801" cy="4811661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Python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 smtClean="0"/>
              <a:t> files</a:t>
            </a:r>
          </a:p>
          <a:p>
            <a:pPr lvl="1"/>
            <a:r>
              <a:rPr lang="en-US" dirty="0" smtClean="0"/>
              <a:t>Similar to </a:t>
            </a:r>
            <a:r>
              <a:rPr lang="en-US" dirty="0" err="1" smtClean="0"/>
              <a:t>conda’s</a:t>
            </a:r>
            <a:r>
              <a:rPr lang="en-US" dirty="0" smtClean="0"/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, but only have pip installed components</a:t>
            </a:r>
          </a:p>
          <a:p>
            <a:pPr lvl="1"/>
            <a:r>
              <a:rPr lang="en-US" dirty="0" smtClean="0"/>
              <a:t>The pip tool can be used to generate these:</a:t>
            </a:r>
          </a:p>
          <a:p>
            <a:pPr marL="457200" lvl="1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pip freeze &gt;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 smtClean="0"/>
              <a:t>You can feed this to </a:t>
            </a:r>
            <a:r>
              <a:rPr lang="en-US" dirty="0" err="1" smtClean="0"/>
              <a:t>travis</a:t>
            </a:r>
            <a:r>
              <a:rPr lang="en-US" dirty="0" smtClean="0"/>
              <a:t> CI or use it to </a:t>
            </a:r>
            <a:r>
              <a:rPr lang="en-US" dirty="0"/>
              <a:t>repopulate an environment, e.g.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pip install 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endParaRPr lang="en-US" dirty="0" smtClean="0"/>
          </a:p>
          <a:p>
            <a:pPr lvl="1"/>
            <a:r>
              <a:rPr lang="en-US" dirty="0"/>
              <a:t>Play time!  </a:t>
            </a:r>
            <a:r>
              <a:rPr lang="en-US" dirty="0" smtClean="0"/>
              <a:t>Each team create and </a:t>
            </a:r>
            <a:r>
              <a:rPr lang="en-US" dirty="0" err="1" smtClean="0"/>
              <a:t>gitify</a:t>
            </a:r>
            <a:r>
              <a:rPr lang="en-US" dirty="0" smtClean="0"/>
              <a:t> your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requirements.txt</a:t>
            </a:r>
            <a:r>
              <a:rPr lang="en-US" dirty="0" smtClean="0"/>
              <a:t>.  Where does it go in your repo?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337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Some of the oldest types of ‘multi-universe’ computing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host emulates enough of the guest kernel to run in host user space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E.g. Windows 10 </a:t>
            </a:r>
            <a:r>
              <a:rPr lang="is-IS" dirty="0">
                <a:latin typeface="Calibri" charset="0"/>
              </a:rPr>
              <a:t>Subsystem </a:t>
            </a:r>
            <a:r>
              <a:rPr lang="is-IS" dirty="0" smtClean="0">
                <a:latin typeface="Calibri" charset="0"/>
              </a:rPr>
              <a:t>for Linux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623" y="4463056"/>
            <a:ext cx="5156616" cy="237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49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Example...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Linux subsystem for Windows 10 runs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</a:t>
            </a:r>
            <a:r>
              <a:rPr lang="en-US" dirty="0" smtClean="0">
                <a:latin typeface="Calibri" charset="0"/>
                <a:hlinkClick r:id="rId2"/>
              </a:rPr>
              <a:t>msdn.microsoft.com/en-us/commandline/wsl/install_guide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Don’t need </a:t>
            </a:r>
            <a:r>
              <a:rPr lang="en-US" dirty="0" err="1" smtClean="0">
                <a:latin typeface="Calibri" charset="0"/>
              </a:rPr>
              <a:t>gitbash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Can integrate Windows native apps with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Mostly seem less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Just works for most everything I’ve tried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89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Drawbacks?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Not particularly portable (dependent on host version)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Doesn’t give you an easy way to package the system for redistribution</a:t>
            </a:r>
          </a:p>
        </p:txBody>
      </p:sp>
    </p:spTree>
    <p:extLst>
      <p:ext uri="{BB962C8B-B14F-4D97-AF65-F5344CB8AC3E}">
        <p14:creationId xmlns:p14="http://schemas.microsoft.com/office/powerpoint/2010/main" val="10037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Emulation of physical machine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Two types: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Native (Intel emulating Intel)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Non-native (Intel emulating </a:t>
            </a:r>
            <a:r>
              <a:rPr lang="en-US" dirty="0" smtClean="0">
                <a:latin typeface="Calibri" charset="0"/>
              </a:rPr>
              <a:t>ARM)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Native further broken down by: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Full virtualization (hypervisor, hardware level)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Container (OS level)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013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Box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2"/>
              </a:rPr>
              <a:t>https://</a:t>
            </a:r>
            <a:r>
              <a:rPr lang="en-US" dirty="0" smtClean="0">
                <a:latin typeface="Calibri" charset="0"/>
                <a:hlinkClick r:id="rId2"/>
              </a:rPr>
              <a:t>www.virtualbox.org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Open source, f</a:t>
            </a:r>
            <a:r>
              <a:rPr lang="is-IS" dirty="0" smtClean="0">
                <a:latin typeface="Calibri" charset="0"/>
              </a:rPr>
              <a:t>ree, and just works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Uses processor level virtualization instructions to operate guest operating system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Demo time!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Choose the right guest type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Allocate enough resources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Always install guest editions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567" y="4321244"/>
            <a:ext cx="2947233" cy="220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46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EC2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Start with a base operating system image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Install software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Create any data volumes, etc. you want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Halt the instance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Make an Amazon Machine </a:t>
            </a:r>
            <a:r>
              <a:rPr lang="is-IS" dirty="0" smtClean="0">
                <a:latin typeface="Calibri" charset="0"/>
              </a:rPr>
              <a:t>Image (AMI)</a:t>
            </a:r>
            <a:endParaRPr lang="is-I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Publish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Pay for S3 storage, use a paid AMI model</a:t>
            </a:r>
            <a:r>
              <a:rPr lang="is-IS" dirty="0" smtClean="0">
                <a:latin typeface="Calibri" charset="0"/>
              </a:rPr>
              <a:t>...</a:t>
            </a: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58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Containers (i.e. Docker)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Like AMIs, lots of available containers: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  <a:hlinkClick r:id="rId2"/>
              </a:rPr>
              <a:t>https://hub.docker.com/</a:t>
            </a:r>
            <a:endParaRPr lang="en-US" dirty="0" smtClean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You can publish yours there for free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  <a:hlinkClick r:id="rId3"/>
              </a:rPr>
              <a:t>https://docs.docker.com/get-started</a:t>
            </a:r>
            <a:r>
              <a:rPr lang="en-US" dirty="0" smtClean="0">
                <a:latin typeface="Calibri" charset="0"/>
                <a:hlinkClick r:id="rId3"/>
              </a:rPr>
              <a:t>/</a:t>
            </a:r>
            <a:endParaRPr lang="en-US" dirty="0" smtClean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More complex: 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Windows on Windows 10: </a:t>
            </a:r>
            <a:r>
              <a:rPr lang="en-US" dirty="0" smtClean="0">
                <a:latin typeface="Calibri" charset="0"/>
                <a:hlinkClick r:id="rId4"/>
              </a:rPr>
              <a:t>https://docs.microsoft.com/en-us/virtualization/windowscontainers/quick-start/quick-start-windows-10</a:t>
            </a:r>
            <a:endParaRPr lang="en-U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 smtClean="0">
                <a:solidFill>
                  <a:srgbClr val="000000"/>
                </a:solidFill>
                <a:latin typeface="Calibri" charset="0"/>
              </a:rPr>
              <a:t>For the class project</a:t>
            </a:r>
            <a:r>
              <a:rPr lang="mr-IN" altLang="x-none" sz="3600" dirty="0" smtClean="0">
                <a:solidFill>
                  <a:srgbClr val="000000"/>
                </a:solidFill>
                <a:latin typeface="Calibri" charset="0"/>
              </a:rPr>
              <a:t>…</a:t>
            </a:r>
            <a:endParaRPr lang="en-US" altLang="x-none" sz="36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Use some kind of virtualization to capture the dependencies of your project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Probably </a:t>
            </a:r>
            <a:r>
              <a:rPr lang="en-US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conda</a:t>
            </a:r>
            <a:endParaRPr lang="en-US" dirty="0" smtClean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Could be </a:t>
            </a:r>
            <a:r>
              <a:rPr lang="en-US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pip</a:t>
            </a:r>
            <a:r>
              <a:rPr lang="en-US" dirty="0" smtClean="0">
                <a:solidFill>
                  <a:schemeClr val="tx1"/>
                </a:solidFill>
              </a:rPr>
              <a:t> (if pure Python)</a:t>
            </a:r>
          </a:p>
          <a:p>
            <a:pPr marL="742950" lvl="1" indent="-342900">
              <a:buFont typeface="Arial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EC2, </a:t>
            </a:r>
            <a:r>
              <a:rPr lang="en-US" dirty="0" err="1" smtClean="0">
                <a:solidFill>
                  <a:schemeClr val="tx1"/>
                </a:solidFill>
              </a:rPr>
              <a:t>docker</a:t>
            </a:r>
            <a:r>
              <a:rPr lang="en-US" dirty="0" smtClean="0">
                <a:solidFill>
                  <a:schemeClr val="tx1"/>
                </a:solidFill>
              </a:rPr>
              <a:t> &amp; virtual machine images are nice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Complicate things for us to evaluate the project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543F6652-8D5C-DB43-B519-A2ACC874B887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18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05407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 smtClean="0">
                <a:solidFill>
                  <a:srgbClr val="000000"/>
                </a:solidFill>
                <a:latin typeface="Calibri" charset="0"/>
              </a:rPr>
              <a:t>Python packages</a:t>
            </a:r>
            <a:endParaRPr lang="en-US" altLang="x-none" sz="36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What is a Python package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What makes a directory a package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How do modules work in a package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Importing between modules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An example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tx1"/>
                </a:solidFill>
                <a:hlinkClick r:id="rId3"/>
              </a:rPr>
              <a:t>github.com/UWSEDS/codebase</a:t>
            </a:r>
            <a:endParaRPr lang="en-US" dirty="0" smtClean="0">
              <a:solidFill>
                <a:schemeClr val="tx1"/>
              </a:solidFill>
            </a:endParaRPr>
          </a:p>
          <a:p>
            <a:pPr marL="742950" lvl="1" indent="-34290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4"/>
              </a:rPr>
              <a:t>https://</a:t>
            </a:r>
            <a:r>
              <a:rPr lang="en-US" dirty="0" smtClean="0">
                <a:solidFill>
                  <a:schemeClr val="tx1"/>
                </a:solidFill>
                <a:hlinkClick r:id="rId4"/>
              </a:rPr>
              <a:t>github.com/uwescience/shablona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543F6652-8D5C-DB43-B519-A2ACC874B887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7260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 smtClean="0">
                <a:solidFill>
                  <a:srgbClr val="000000"/>
                </a:solidFill>
                <a:latin typeface="Calibri" charset="0"/>
              </a:rPr>
              <a:t>Overview</a:t>
            </a:r>
            <a:endParaRPr lang="en-US" altLang="x-none" sz="36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Virtual environments</a:t>
            </a:r>
          </a:p>
          <a:p>
            <a:pPr marL="342900" indent="-342900">
              <a:buFont typeface="Arial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What is a Python package with </a:t>
            </a:r>
            <a:r>
              <a:rPr lang="en-US" dirty="0" smtClean="0">
                <a:solidFill>
                  <a:schemeClr val="tx1"/>
                </a:solidFill>
              </a:rPr>
              <a:t>examples</a:t>
            </a:r>
          </a:p>
          <a:p>
            <a:pPr marL="342900" indent="-342900">
              <a:buFont typeface="Arial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What is continuous integration?</a:t>
            </a:r>
          </a:p>
          <a:p>
            <a:pPr marL="342900" indent="-342900">
              <a:buFont typeface="Arial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In class work &amp; homework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543F6652-8D5C-DB43-B519-A2ACC874B887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 smtClean="0">
                <a:solidFill>
                  <a:srgbClr val="000000"/>
                </a:solidFill>
                <a:latin typeface="Calibri" charset="0"/>
              </a:rPr>
              <a:t>Continuous integration</a:t>
            </a:r>
            <a:endParaRPr lang="en-US" altLang="x-none" sz="36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What is continuous integration?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CI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Automatically runs “stuff” after a push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Run unit tests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Evaluate test coverage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Render documentation</a:t>
            </a:r>
          </a:p>
          <a:p>
            <a:pPr marL="742950" lvl="1" indent="-342900">
              <a:buFont typeface="Arial" charset="0"/>
              <a:buChar char="•"/>
            </a:pPr>
            <a:r>
              <a:rPr lang="mr-IN" dirty="0" smtClean="0">
                <a:solidFill>
                  <a:schemeClr val="tx1"/>
                </a:solidFill>
              </a:rPr>
              <a:t>…</a:t>
            </a:r>
            <a:endParaRPr lang="en-US" dirty="0" smtClean="0">
              <a:solidFill>
                <a:schemeClr val="tx1"/>
              </a:solidFill>
            </a:endParaRPr>
          </a:p>
          <a:p>
            <a:pPr marL="742950" lvl="1" indent="-342900">
              <a:buFont typeface="Arial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Let’s build setup an example repo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Start by forking this:</a:t>
            </a:r>
          </a:p>
          <a:p>
            <a:pPr marL="1144587" lvl="2" indent="-34290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tx1"/>
                </a:solidFill>
                <a:hlinkClick r:id="rId3"/>
              </a:rPr>
              <a:t>github.com/UWSEDS/codebase</a:t>
            </a:r>
            <a:endParaRPr lang="en-US" dirty="0" smtClean="0">
              <a:solidFill>
                <a:schemeClr val="tx1"/>
              </a:solidFill>
            </a:endParaRPr>
          </a:p>
          <a:p>
            <a:pPr marL="1144587" lvl="2" indent="-342900">
              <a:buFont typeface="Arial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543F6652-8D5C-DB43-B519-A2ACC874B887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20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5327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 smtClean="0">
                <a:solidFill>
                  <a:srgbClr val="000000"/>
                </a:solidFill>
                <a:latin typeface="Calibri" charset="0"/>
              </a:rPr>
              <a:t>Continuous integration</a:t>
            </a:r>
            <a:endParaRPr lang="en-US" altLang="x-none" sz="36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Other CI examples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The complete </a:t>
            </a:r>
            <a:r>
              <a:rPr lang="en-US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codebase</a:t>
            </a:r>
            <a:r>
              <a:rPr lang="en-US" dirty="0" smtClean="0">
                <a:solidFill>
                  <a:schemeClr val="tx1"/>
                </a:solidFill>
              </a:rPr>
              <a:t> example</a:t>
            </a:r>
          </a:p>
          <a:p>
            <a:pPr marL="1144587" lvl="2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  <a:hlinkClick r:id="rId3"/>
              </a:rPr>
              <a:t>https</a:t>
            </a:r>
            <a:r>
              <a:rPr lang="en-US" dirty="0">
                <a:solidFill>
                  <a:schemeClr val="tx1"/>
                </a:solidFill>
                <a:hlinkClick r:id="rId3"/>
              </a:rPr>
              <a:t>://</a:t>
            </a:r>
            <a:r>
              <a:rPr lang="en-US" dirty="0" smtClean="0">
                <a:solidFill>
                  <a:schemeClr val="tx1"/>
                </a:solidFill>
                <a:hlinkClick r:id="rId3"/>
              </a:rPr>
              <a:t>github.com/dacb/codebase</a:t>
            </a:r>
            <a:endParaRPr lang="en-US" dirty="0" smtClean="0">
              <a:solidFill>
                <a:schemeClr val="tx1"/>
              </a:solidFill>
            </a:endParaRP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The </a:t>
            </a:r>
            <a:r>
              <a:rPr lang="en-US" dirty="0" err="1" smtClean="0">
                <a:solidFill>
                  <a:schemeClr val="tx1"/>
                </a:solidFill>
              </a:rPr>
              <a:t>uber</a:t>
            </a:r>
            <a:r>
              <a:rPr lang="en-US" dirty="0" smtClean="0">
                <a:solidFill>
                  <a:schemeClr val="tx1"/>
                </a:solidFill>
              </a:rPr>
              <a:t> example </a:t>
            </a:r>
            <a:r>
              <a:rPr lang="en-US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shablona</a:t>
            </a:r>
            <a:endParaRPr lang="en-US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1144587" lvl="2" indent="-34290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  <a:hlinkClick r:id="rId4"/>
              </a:rPr>
              <a:t>https://github.com/uwescience/shablona </a:t>
            </a:r>
            <a:endParaRPr lang="en-US" dirty="0" smtClean="0">
              <a:solidFill>
                <a:schemeClr val="tx1"/>
              </a:solidFill>
            </a:endParaRP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An example of CI using </a:t>
            </a:r>
            <a:r>
              <a:rPr lang="en-US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conda</a:t>
            </a:r>
            <a:r>
              <a:rPr lang="en-US" dirty="0" smtClean="0">
                <a:solidFill>
                  <a:schemeClr val="tx1"/>
                </a:solidFill>
              </a:rPr>
              <a:t> managed virtual environments</a:t>
            </a:r>
          </a:p>
          <a:p>
            <a:pPr marL="1144587" lvl="2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  <a:hlinkClick r:id="rId5"/>
              </a:rPr>
              <a:t>https</a:t>
            </a:r>
            <a:r>
              <a:rPr lang="en-US" dirty="0">
                <a:solidFill>
                  <a:schemeClr val="tx1"/>
                </a:solidFill>
                <a:hlinkClick r:id="rId5"/>
              </a:rPr>
              <a:t>://</a:t>
            </a:r>
            <a:r>
              <a:rPr lang="en-US" dirty="0" smtClean="0">
                <a:solidFill>
                  <a:schemeClr val="tx1"/>
                </a:solidFill>
                <a:hlinkClick r:id="rId5"/>
              </a:rPr>
              <a:t>github.com/BeckResearchLab/ECSOpenData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543F6652-8D5C-DB43-B519-A2ACC874B887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21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632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 smtClean="0">
                <a:solidFill>
                  <a:srgbClr val="000000"/>
                </a:solidFill>
                <a:latin typeface="Calibri" charset="0"/>
              </a:rPr>
              <a:t>Continuous integration</a:t>
            </a:r>
            <a:endParaRPr lang="en-US" altLang="x-none" sz="36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What is continuous integration?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CI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Automatically runs “stuff” after a push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Run unit tests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Evaluate test coverage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Render documentation</a:t>
            </a:r>
          </a:p>
          <a:p>
            <a:pPr marL="742950" lvl="1" indent="-342900">
              <a:buFont typeface="Arial" charset="0"/>
              <a:buChar char="•"/>
            </a:pPr>
            <a:r>
              <a:rPr lang="mr-IN" dirty="0" smtClean="0">
                <a:solidFill>
                  <a:schemeClr val="tx1"/>
                </a:solidFill>
              </a:rPr>
              <a:t>…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543F6652-8D5C-DB43-B519-A2ACC874B887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4060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 smtClean="0">
                <a:solidFill>
                  <a:srgbClr val="000000"/>
                </a:solidFill>
                <a:latin typeface="Calibri" charset="0"/>
              </a:rPr>
              <a:t>Homework</a:t>
            </a:r>
            <a:endParaRPr lang="en-US" altLang="x-none" sz="36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Finish making your project into a Python package with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README.md</a:t>
            </a:r>
            <a:r>
              <a:rPr lang="en-US" dirty="0" smtClean="0">
                <a:solidFill>
                  <a:schemeClr val="tx1"/>
                </a:solidFill>
              </a:rPr>
              <a:t> that describes the overview</a:t>
            </a:r>
            <a:endParaRPr lang="en-US" dirty="0">
              <a:solidFill>
                <a:schemeClr val="tx1"/>
              </a:solidFill>
            </a:endParaRP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Software license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 defined environment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Unit tests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 continuous integration framework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 </a:t>
            </a:r>
            <a:r>
              <a:rPr lang="en-US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setup.py</a:t>
            </a:r>
            <a:r>
              <a:rPr lang="en-US" dirty="0" smtClean="0">
                <a:solidFill>
                  <a:schemeClr val="tx1"/>
                </a:solidFill>
              </a:rPr>
              <a:t> for </a:t>
            </a:r>
            <a:r>
              <a:rPr lang="en-US" dirty="0" err="1" smtClean="0">
                <a:solidFill>
                  <a:schemeClr val="tx1"/>
                </a:solidFill>
              </a:rPr>
              <a:t>PyPi</a:t>
            </a:r>
            <a:r>
              <a:rPr lang="en-US" dirty="0" smtClean="0">
                <a:solidFill>
                  <a:schemeClr val="tx1"/>
                </a:solidFill>
              </a:rPr>
              <a:t> (i.e. pip) installation</a:t>
            </a:r>
          </a:p>
          <a:p>
            <a:pPr marL="74295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An </a:t>
            </a:r>
            <a:r>
              <a:rPr lang="en-US" dirty="0" err="1" smtClean="0">
                <a:solidFill>
                  <a:schemeClr val="tx1"/>
                </a:solidFill>
              </a:rPr>
              <a:t>autodoc</a:t>
            </a:r>
            <a:r>
              <a:rPr lang="en-US" dirty="0" smtClean="0">
                <a:solidFill>
                  <a:schemeClr val="tx1"/>
                </a:solidFill>
              </a:rPr>
              <a:t> generation system</a:t>
            </a:r>
          </a:p>
          <a:p>
            <a:pPr marL="1144587" lvl="2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Sphinx</a:t>
            </a:r>
          </a:p>
          <a:p>
            <a:pPr marL="1144587" lvl="2" indent="-342900">
              <a:buFont typeface="Arial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ReStructured</a:t>
            </a:r>
            <a:r>
              <a:rPr lang="en-US" dirty="0" smtClean="0">
                <a:solidFill>
                  <a:schemeClr val="tx1"/>
                </a:solidFill>
              </a:rPr>
              <a:t> Text</a:t>
            </a:r>
          </a:p>
          <a:p>
            <a:pPr marL="1144587" lvl="2" indent="-342900">
              <a:buFont typeface="Arial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742950" lvl="1" indent="-342900">
              <a:buFont typeface="Arial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</a:t>
            </a:r>
            <a:r>
              <a:rPr lang="en-US" err="1"/>
              <a:t>Hellerstein</a:t>
            </a:r>
            <a:r>
              <a:rPr lang="en-US"/>
              <a:t> &amp; </a:t>
            </a:r>
            <a:r>
              <a:rPr lang="en-US" err="1"/>
              <a:t>VanderPlas</a:t>
            </a:r>
            <a:r>
              <a:rPr lang="en-US"/>
              <a:t>, 2017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543F6652-8D5C-DB43-B519-A2ACC874B887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23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4936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Environments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is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Why do I want virtualization?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What types of virtualization are available?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i="1" dirty="0" err="1" smtClean="0">
                <a:latin typeface="Calibri" charset="0"/>
              </a:rPr>
              <a:t>virtualenv</a:t>
            </a:r>
            <a:r>
              <a:rPr lang="en-US" dirty="0" smtClean="0">
                <a:latin typeface="Calibri" charset="0"/>
              </a:rPr>
              <a:t> </a:t>
            </a:r>
            <a:r>
              <a:rPr lang="mr-IN" dirty="0" smtClean="0">
                <a:latin typeface="Calibri" charset="0"/>
              </a:rPr>
              <a:t>–</a:t>
            </a:r>
            <a:r>
              <a:rPr lang="en-US" dirty="0" smtClean="0">
                <a:latin typeface="Calibri" charset="0"/>
              </a:rPr>
              <a:t> Python environment ‘virtualization’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Subsystems - e.g. Windows 10 Ubuntu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machines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Virtual Box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EC2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 smtClean="0">
                <a:latin typeface="Calibri" charset="0"/>
              </a:rPr>
              <a:t>Docker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41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virtualization?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Virtualization is the ‘abstraction’ of an environment, process, operating system, or </a:t>
            </a:r>
            <a:r>
              <a:rPr lang="is-IS" dirty="0" smtClean="0">
                <a:latin typeface="Calibri" charset="0"/>
              </a:rPr>
              <a:t>hardware</a:t>
            </a:r>
            <a:endParaRPr lang="is-IS" dirty="0" smtClean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Abstraction means to remove direct connections with the underlying </a:t>
            </a:r>
            <a:r>
              <a:rPr lang="is-IS" dirty="0" smtClean="0">
                <a:latin typeface="Calibri" charset="0"/>
              </a:rPr>
              <a:t>infrastruction</a:t>
            </a:r>
            <a:endParaRPr lang="is-IS" dirty="0" smtClean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The most common type of virtualization is hardware, e.g. </a:t>
            </a:r>
            <a:r>
              <a:rPr lang="en-US" dirty="0" smtClean="0">
                <a:latin typeface="Calibri" charset="0"/>
              </a:rPr>
              <a:t>W</a:t>
            </a:r>
            <a:r>
              <a:rPr lang="is-IS" dirty="0" smtClean="0">
                <a:latin typeface="Calibri" charset="0"/>
              </a:rPr>
              <a:t>ith Virtual Box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 smtClean="0">
              <a:latin typeface="Calibri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91388" y="1047254"/>
            <a:ext cx="2361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Fancy word alert!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822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I want virtualization?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Reproducibility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Pre-packaged software ‘appliances’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Ease of redistrubality 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Solves the problem of dependency hell!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is-IS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What is dependency hell you ask?</a:t>
            </a:r>
            <a:endParaRPr lang="is-I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3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dun_dun_dun-Delsym-71975529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this happening?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/>
          </a:bodyPr>
          <a:lstStyle/>
          <a:p>
            <a:r>
              <a:rPr lang="en-US" dirty="0" smtClean="0"/>
              <a:t>Software not available or other software issue</a:t>
            </a:r>
          </a:p>
          <a:p>
            <a:pPr lvl="1"/>
            <a:r>
              <a:rPr lang="en-US" dirty="0" smtClean="0">
                <a:hlinkClick r:id="rId3"/>
              </a:rPr>
              <a:t>Dependency hell</a:t>
            </a:r>
            <a:endParaRPr lang="en-US" dirty="0"/>
          </a:p>
          <a:p>
            <a:pPr lvl="2"/>
            <a:r>
              <a:rPr lang="en-US" dirty="0" smtClean="0"/>
              <a:t>Dependency chains (A depends on B depends on C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Conflicting dependencies</a:t>
            </a:r>
          </a:p>
          <a:p>
            <a:pPr lvl="2"/>
            <a:r>
              <a:rPr lang="en-US" dirty="0" smtClean="0"/>
              <a:t>Circular dependencies (A depends on B depends on A)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862" y="2651997"/>
            <a:ext cx="6388274" cy="37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37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types of virtualization are available?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74566" cy="5057172"/>
          </a:xfrm>
        </p:spPr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environments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Allow you to create parallel and independent software environments for tools like Python and R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machines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Create totally indendent ‘virtual’ computers that run their own ‘guest’ operating systems on a ‘host’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operating systems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’Guest’ OS share the ’host’ kernel and process space but have their own discrete ‘filesystems’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06176" y="1318710"/>
            <a:ext cx="4232762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Thought experiment time: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Which is going to be the fastest?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5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 smtClean="0"/>
              <a:t>virtualenv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Virtual environments for python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Only ’abstracts’ the python environment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If you use conda (and you should) you can do this for R!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Allows you to setup a python environment speicifc to a project</a:t>
            </a:r>
            <a:endParaRPr lang="is-I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Why?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Python 2.7 vs. 3.5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Need to keep outdated package X becuase it is the last that is compatible with package Y, another project needs updated X</a:t>
            </a:r>
          </a:p>
          <a:p>
            <a:pPr lvl="3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dirty="0" smtClean="0">
                <a:latin typeface="Calibri" charset="0"/>
              </a:rPr>
              <a:t>Replicate the minimal python environment to give to users or travis CI</a:t>
            </a:r>
          </a:p>
        </p:txBody>
      </p:sp>
    </p:spTree>
    <p:extLst>
      <p:ext uri="{BB962C8B-B14F-4D97-AF65-F5344CB8AC3E}">
        <p14:creationId xmlns:p14="http://schemas.microsoft.com/office/powerpoint/2010/main" val="84420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err="1"/>
              <a:t>virtualenv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31180"/>
            <a:ext cx="8229601" cy="4811661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Virtual environments with </a:t>
            </a:r>
            <a:r>
              <a:rPr lang="en-US" dirty="0" err="1" smtClean="0"/>
              <a:t>conda</a:t>
            </a:r>
            <a:endParaRPr lang="en-US" dirty="0" smtClean="0"/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create </a:t>
            </a:r>
            <a:r>
              <a:rPr lang="mr-IN" dirty="0" smtClean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n &lt;name&gt; &lt;options&gt;</a:t>
            </a:r>
          </a:p>
          <a:p>
            <a:pPr lvl="1"/>
            <a:r>
              <a:rPr lang="en-US" dirty="0" smtClean="0"/>
              <a:t>Where options are things like what python version to use</a:t>
            </a:r>
          </a:p>
          <a:p>
            <a:pPr lvl="2"/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conda.io/docs/using/envs.html</a:t>
            </a:r>
            <a:endParaRPr lang="en-US" dirty="0"/>
          </a:p>
          <a:p>
            <a:pPr lvl="1"/>
            <a:r>
              <a:rPr lang="en-US" dirty="0" smtClean="0"/>
              <a:t>After creating, switch to it with ‘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source activate &lt;name&gt;</a:t>
            </a:r>
            <a:r>
              <a:rPr lang="en-US" dirty="0" smtClean="0"/>
              <a:t>’</a:t>
            </a:r>
          </a:p>
          <a:p>
            <a:pPr lvl="2"/>
            <a:r>
              <a:rPr lang="en-US" dirty="0" smtClean="0"/>
              <a:t>Do a `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which python</a:t>
            </a:r>
            <a:r>
              <a:rPr lang="en-US" dirty="0" smtClean="0"/>
              <a:t>`</a:t>
            </a:r>
          </a:p>
          <a:p>
            <a:pPr lvl="1"/>
            <a:r>
              <a:rPr lang="en-US" dirty="0" smtClean="0"/>
              <a:t>Switch out with ‘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source deactivate &lt;name&gt;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/>
              <a:t> or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pip</a:t>
            </a:r>
            <a:r>
              <a:rPr lang="en-US" dirty="0" smtClean="0"/>
              <a:t> to install packages</a:t>
            </a:r>
          </a:p>
          <a:p>
            <a:pPr lvl="1"/>
            <a:r>
              <a:rPr lang="en-US" dirty="0" smtClean="0"/>
              <a:t>Export environment: 	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export &gt; 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`</a:t>
            </a:r>
          </a:p>
          <a:p>
            <a:pPr lvl="1"/>
            <a:r>
              <a:rPr lang="en-US" dirty="0" smtClean="0"/>
              <a:t>Create an environment from an exported </a:t>
            </a:r>
            <a:r>
              <a:rPr lang="en-US" dirty="0" err="1" smtClean="0"/>
              <a:t>env</a:t>
            </a:r>
            <a:r>
              <a:rPr lang="en-US" dirty="0" smtClean="0"/>
              <a:t>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 create -f 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r>
              <a:rPr lang="en-US" dirty="0" smtClean="0"/>
              <a:t>`</a:t>
            </a:r>
            <a:endParaRPr lang="en-US" dirty="0"/>
          </a:p>
          <a:p>
            <a:pPr lvl="1"/>
            <a:r>
              <a:rPr lang="en-US" dirty="0" smtClean="0"/>
              <a:t>List  environments: `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list</a:t>
            </a:r>
            <a:r>
              <a:rPr lang="en-US" dirty="0" smtClean="0"/>
              <a:t>`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Play time!  Everyone create a python 2.7 environment with </a:t>
            </a:r>
            <a:r>
              <a:rPr lang="en-US" dirty="0" err="1" smtClean="0"/>
              <a:t>jupyter</a:t>
            </a:r>
            <a:r>
              <a:rPr lang="en-US" dirty="0" smtClean="0"/>
              <a:t> and pandas.  Start a notebook and prove to yourself it is 2.7.</a:t>
            </a:r>
          </a:p>
        </p:txBody>
      </p:sp>
    </p:spTree>
    <p:extLst>
      <p:ext uri="{BB962C8B-B14F-4D97-AF65-F5344CB8AC3E}">
        <p14:creationId xmlns:p14="http://schemas.microsoft.com/office/powerpoint/2010/main" val="180358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10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8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9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16846</TotalTime>
  <Words>1001</Words>
  <Application>Microsoft Macintosh PowerPoint</Application>
  <PresentationFormat>On-screen Show (4:3)</PresentationFormat>
  <Paragraphs>217</Paragraphs>
  <Slides>23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23</vt:i4>
      </vt:variant>
    </vt:vector>
  </HeadingPairs>
  <TitlesOfParts>
    <vt:vector size="42" baseType="lpstr">
      <vt:lpstr>Arial Unicode MS</vt:lpstr>
      <vt:lpstr>Calibri</vt:lpstr>
      <vt:lpstr>Courier</vt:lpstr>
      <vt:lpstr>Courier New</vt:lpstr>
      <vt:lpstr>ＭＳ Ｐゴシック</vt:lpstr>
      <vt:lpstr>Times New Roman</vt:lpstr>
      <vt:lpstr>Wingdings</vt:lpstr>
      <vt:lpstr>Arial</vt:lpstr>
      <vt:lpstr>Office Theme</vt:lpstr>
      <vt:lpstr>1_Office Theme</vt:lpstr>
      <vt:lpstr>2_Office Theme</vt:lpstr>
      <vt:lpstr>3_Office Theme</vt:lpstr>
      <vt:lpstr>4_Office Theme</vt:lpstr>
      <vt:lpstr>5_Office Theme</vt:lpstr>
      <vt:lpstr>7_Office Theme</vt:lpstr>
      <vt:lpstr>8_Office Theme</vt:lpstr>
      <vt:lpstr>9_Office Theme</vt:lpstr>
      <vt:lpstr>10_Office Theme</vt:lpstr>
      <vt:lpstr>11_Office Theme</vt:lpstr>
      <vt:lpstr>PowerPoint Presentation</vt:lpstr>
      <vt:lpstr>PowerPoint Presentation</vt:lpstr>
      <vt:lpstr>Virtual Environments</vt:lpstr>
      <vt:lpstr>What is virtualization?</vt:lpstr>
      <vt:lpstr>What do I want virtualization?</vt:lpstr>
      <vt:lpstr>Why is this happening?</vt:lpstr>
      <vt:lpstr>What types of virtualization are available?</vt:lpstr>
      <vt:lpstr>virtualenv</vt:lpstr>
      <vt:lpstr>virtualenv</vt:lpstr>
      <vt:lpstr>requirements.txt</vt:lpstr>
      <vt:lpstr>Subsystems</vt:lpstr>
      <vt:lpstr>Subsystems</vt:lpstr>
      <vt:lpstr>Subsystems</vt:lpstr>
      <vt:lpstr>Virtual Machines</vt:lpstr>
      <vt:lpstr>Virtual Machines</vt:lpstr>
      <vt:lpstr>Virtual Machines</vt:lpstr>
      <vt:lpstr>Virtual Machines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David A. C. Beck</cp:lastModifiedBy>
  <cp:revision>375</cp:revision>
  <cp:lastPrinted>1601-01-01T00:00:00Z</cp:lastPrinted>
  <dcterms:created xsi:type="dcterms:W3CDTF">2008-11-04T22:35:39Z</dcterms:created>
  <dcterms:modified xsi:type="dcterms:W3CDTF">2018-11-15T20:41:17Z</dcterms:modified>
</cp:coreProperties>
</file>